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9" r:id="rId2"/>
    <p:sldId id="280" r:id="rId3"/>
    <p:sldId id="269" r:id="rId4"/>
    <p:sldId id="259" r:id="rId5"/>
    <p:sldId id="258" r:id="rId6"/>
    <p:sldId id="260" r:id="rId7"/>
    <p:sldId id="261" r:id="rId8"/>
    <p:sldId id="262" r:id="rId9"/>
    <p:sldId id="263" r:id="rId10"/>
    <p:sldId id="271" r:id="rId11"/>
    <p:sldId id="272" r:id="rId12"/>
    <p:sldId id="264" r:id="rId13"/>
    <p:sldId id="270" r:id="rId14"/>
    <p:sldId id="265" r:id="rId15"/>
    <p:sldId id="275" r:id="rId16"/>
    <p:sldId id="274" r:id="rId17"/>
    <p:sldId id="273" r:id="rId18"/>
    <p:sldId id="266" r:id="rId19"/>
    <p:sldId id="277" r:id="rId20"/>
    <p:sldId id="276" r:id="rId21"/>
    <p:sldId id="267" r:id="rId22"/>
    <p:sldId id="278" r:id="rId23"/>
    <p:sldId id="26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A842203C-F1DD-42B7-A395-B2DC818FF980}" type="datetimeFigureOut">
              <a:rPr lang="en-US"/>
              <a:pPr>
                <a:defRPr/>
              </a:pPr>
              <a:t>13-May-19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DC8DFDB-03EC-42BD-A39A-49F2E0D5A11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1B6A50-296F-4208-AE36-1ACC5F0EA44D}" type="slidenum">
              <a:rPr lang="en-US" smtClean="0"/>
              <a:pPr fontAlgn="base">
                <a:spcBef>
                  <a:spcPct val="0"/>
                </a:spcBef>
                <a:spcAft>
                  <a:spcPct val="0"/>
                </a:spcAft>
                <a:defRPr/>
              </a:pPr>
              <a:t>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695A48E-7B08-4387-B5A7-DD45A0375D91}" type="datetimeFigureOut">
              <a:rPr lang="en-US"/>
              <a:pPr>
                <a:defRPr/>
              </a:pPr>
              <a:t>13-May-19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8AF6CFE-8B58-4759-8162-ED9A1F759F1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B5A6310-E437-4155-8DFD-24CAA9E93906}" type="datetimeFigureOut">
              <a:rPr lang="en-US"/>
              <a:pPr>
                <a:defRPr/>
              </a:pPr>
              <a:t>13-May-19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5462901-8E0A-4795-B88C-B9CE54EDBF9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A144F1C-C135-43B1-BF92-D64849576270}" type="datetimeFigureOut">
              <a:rPr lang="en-US"/>
              <a:pPr>
                <a:defRPr/>
              </a:pPr>
              <a:t>13-May-19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CC96A5-B203-428E-9B1A-631C2D1FDC4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A630DA4-65F5-4D2E-AD46-18843D2960E2}" type="datetimeFigureOut">
              <a:rPr lang="en-US"/>
              <a:pPr>
                <a:defRPr/>
              </a:pPr>
              <a:t>13-May-19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11BB380-F2EC-45D0-B332-4664FA39F07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E187CB8-4434-4DA0-805D-2B90F0C0D1FC}" type="datetimeFigureOut">
              <a:rPr lang="en-US"/>
              <a:pPr>
                <a:defRPr/>
              </a:pPr>
              <a:t>13-May-19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27139BE-BA5C-4997-ACC1-6AF60C24421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3009473-9367-40AE-9080-1ED02255467A}" type="datetimeFigureOut">
              <a:rPr lang="en-US"/>
              <a:pPr>
                <a:defRPr/>
              </a:pPr>
              <a:t>13-May-19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6AEB9B3-B701-4E6A-A222-6DE19298712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6053871-2AE2-4359-A4F9-AFAB40424C33}" type="datetimeFigureOut">
              <a:rPr lang="en-US"/>
              <a:pPr>
                <a:defRPr/>
              </a:pPr>
              <a:t>13-May-19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94A4260-12AF-4AC8-87EF-0F3325400DC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6152896-DC3A-497E-9A5A-F6BBDED1B76F}" type="datetimeFigureOut">
              <a:rPr lang="en-US"/>
              <a:pPr>
                <a:defRPr/>
              </a:pPr>
              <a:t>13-May-19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9F027E3-855D-476E-924D-483479C6A5D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EDC6FA6-BD3C-4DCF-8962-3C27FB454DC4}" type="datetimeFigureOut">
              <a:rPr lang="en-US"/>
              <a:pPr>
                <a:defRPr/>
              </a:pPr>
              <a:t>13-May-19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69ABA62-82D3-4CB2-AFDB-683F1C526F0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94DC7FF-95C7-41EC-87AB-7BC7462A044B}" type="datetimeFigureOut">
              <a:rPr lang="en-US"/>
              <a:pPr>
                <a:defRPr/>
              </a:pPr>
              <a:t>13-May-19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813FE06-F731-4316-98B5-24ACAF5C7D6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424EF1B-A1E2-4742-8B8D-1697D1BA7F7D}" type="datetimeFigureOut">
              <a:rPr lang="en-US"/>
              <a:pPr>
                <a:defRPr/>
              </a:pPr>
              <a:t>13-May-19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2E2E91E-4C79-44B6-A154-A13A00DC4B2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CC5622D5-668B-47A8-A9F3-78B7DB2A1BCF}" type="datetimeFigureOut">
              <a:rPr lang="en-US"/>
              <a:pPr>
                <a:defRPr/>
              </a:pPr>
              <a:t>13-May-19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6D6BD549-806A-43DB-AC65-0A0D431052A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s://housing.com/news/stamp-duty-bombay-hc-rules-stamp-duty-cannot-charged-past-transactions/"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smtClean="0"/>
              <a:t>MAHARASHTRA STAMP DUTY AMNESTY SCHEME 2019</a:t>
            </a:r>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dirty="0" smtClean="0">
                <a:solidFill>
                  <a:schemeClr val="tx1">
                    <a:lumMod val="75000"/>
                    <a:lumOff val="25000"/>
                  </a:schemeClr>
                </a:solidFill>
              </a:rPr>
              <a:t>PRESENTED BY</a:t>
            </a:r>
          </a:p>
          <a:p>
            <a:pPr eaLnBrk="1" fontAlgn="auto" hangingPunct="1">
              <a:spcAft>
                <a:spcPts val="0"/>
              </a:spcAft>
              <a:buFont typeface="Arial" pitchFamily="34" charset="0"/>
              <a:buNone/>
              <a:defRPr/>
            </a:pPr>
            <a:r>
              <a:rPr lang="en-US" dirty="0" smtClean="0">
                <a:solidFill>
                  <a:schemeClr val="tx1">
                    <a:lumMod val="75000"/>
                    <a:lumOff val="25000"/>
                  </a:schemeClr>
                </a:solidFill>
              </a:rPr>
              <a:t>CA. XAVIER RAJAN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ctrTitle"/>
          </p:nvPr>
        </p:nvSpPr>
        <p:spPr>
          <a:xfrm>
            <a:off x="762000" y="152400"/>
            <a:ext cx="7772400" cy="609600"/>
          </a:xfrm>
        </p:spPr>
        <p:txBody>
          <a:bodyPr/>
          <a:lstStyle/>
          <a:p>
            <a:pPr eaLnBrk="1" hangingPunct="1"/>
            <a:r>
              <a:rPr lang="en-US" sz="2800" b="1" u="sng" smtClean="0"/>
              <a:t>Maharashtra stamp duty amnesty scheme </a:t>
            </a:r>
            <a:r>
              <a:rPr lang="en-US" sz="2800" b="1" smtClean="0"/>
              <a:t>: 2019</a:t>
            </a:r>
          </a:p>
        </p:txBody>
      </p:sp>
      <p:sp>
        <p:nvSpPr>
          <p:cNvPr id="11267" name="TextBox 4"/>
          <p:cNvSpPr txBox="1">
            <a:spLocks noChangeArrowheads="1"/>
          </p:cNvSpPr>
          <p:nvPr/>
        </p:nvSpPr>
        <p:spPr bwMode="auto">
          <a:xfrm>
            <a:off x="228600" y="990600"/>
            <a:ext cx="8382000" cy="4800600"/>
          </a:xfrm>
          <a:prstGeom prst="rect">
            <a:avLst/>
          </a:prstGeom>
          <a:noFill/>
          <a:ln w="9525">
            <a:noFill/>
            <a:miter lim="800000"/>
            <a:headEnd/>
            <a:tailEnd/>
          </a:ln>
        </p:spPr>
        <p:txBody>
          <a:bodyPr>
            <a:spAutoFit/>
          </a:bodyPr>
          <a:lstStyle/>
          <a:p>
            <a:r>
              <a:rPr lang="en-US" sz="3200" b="1" u="sng">
                <a:solidFill>
                  <a:srgbClr val="00B0F0"/>
                </a:solidFill>
                <a:latin typeface="Calibri" pitchFamily="34" charset="0"/>
              </a:rPr>
              <a:t>Stamp duty in Maharashtra and existing penalty provisions :  Cond…</a:t>
            </a:r>
            <a:endParaRPr lang="en-US" sz="3200" u="sng">
              <a:solidFill>
                <a:srgbClr val="00B0F0"/>
              </a:solidFill>
              <a:latin typeface="Calibri" pitchFamily="34" charset="0"/>
            </a:endParaRPr>
          </a:p>
          <a:p>
            <a:endParaRPr lang="en-US" sz="3200" b="1">
              <a:latin typeface="Calibri" pitchFamily="34" charset="0"/>
            </a:endParaRPr>
          </a:p>
          <a:p>
            <a:r>
              <a:rPr lang="en-US" sz="3200">
                <a:latin typeface="Calibri" pitchFamily="34" charset="0"/>
              </a:rPr>
              <a:t>In case adequate stamp duty is not paid with respect to any instrument, the instrument is not accepted as evidence in any legal proceeding. Moreover, such inadequately stamped documents can also be impounded by the judicial authority, as and when submitted as evidence.</a:t>
            </a:r>
          </a:p>
          <a:p>
            <a:endParaRPr lang="en-US">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ctrTitle"/>
          </p:nvPr>
        </p:nvSpPr>
        <p:spPr>
          <a:xfrm>
            <a:off x="762000" y="152400"/>
            <a:ext cx="7772400" cy="609600"/>
          </a:xfrm>
        </p:spPr>
        <p:txBody>
          <a:bodyPr/>
          <a:lstStyle/>
          <a:p>
            <a:pPr eaLnBrk="1" hangingPunct="1"/>
            <a:r>
              <a:rPr lang="en-US" sz="2800" b="1" u="sng" smtClean="0"/>
              <a:t>Maharashtra stamp duty amnesty scheme </a:t>
            </a:r>
            <a:r>
              <a:rPr lang="en-US" sz="2800" b="1" smtClean="0"/>
              <a:t>: 2019</a:t>
            </a:r>
          </a:p>
        </p:txBody>
      </p:sp>
      <p:sp>
        <p:nvSpPr>
          <p:cNvPr id="12291" name="TextBox 4"/>
          <p:cNvSpPr txBox="1">
            <a:spLocks noChangeArrowheads="1"/>
          </p:cNvSpPr>
          <p:nvPr/>
        </p:nvSpPr>
        <p:spPr bwMode="auto">
          <a:xfrm>
            <a:off x="228600" y="990600"/>
            <a:ext cx="8382000" cy="5908675"/>
          </a:xfrm>
          <a:prstGeom prst="rect">
            <a:avLst/>
          </a:prstGeom>
          <a:noFill/>
          <a:ln w="9525">
            <a:noFill/>
            <a:miter lim="800000"/>
            <a:headEnd/>
            <a:tailEnd/>
          </a:ln>
        </p:spPr>
        <p:txBody>
          <a:bodyPr>
            <a:spAutoFit/>
          </a:bodyPr>
          <a:lstStyle/>
          <a:p>
            <a:r>
              <a:rPr lang="en-US" sz="3000" b="1" u="sng">
                <a:solidFill>
                  <a:srgbClr val="00B0F0"/>
                </a:solidFill>
                <a:latin typeface="Calibri" pitchFamily="34" charset="0"/>
              </a:rPr>
              <a:t>Stamp duty in Maharashtra and existing penalty provisions :  Cond….</a:t>
            </a:r>
            <a:endParaRPr lang="en-US" sz="3000" u="sng">
              <a:solidFill>
                <a:srgbClr val="00B0F0"/>
              </a:solidFill>
              <a:latin typeface="Calibri" pitchFamily="34" charset="0"/>
            </a:endParaRPr>
          </a:p>
          <a:p>
            <a:r>
              <a:rPr lang="en-US" sz="3000">
                <a:latin typeface="Calibri" pitchFamily="34" charset="0"/>
              </a:rPr>
              <a:t>In order to rectify any such infirmity in the inadequately stamped document and to make it admissible as evidence, you are required to pay the differential amount of duty. You are also required to pay a penalty, calculated at 2% of the deficient amount of stamp duty, from the date of execution of the document till the date of payment of deficient stamp duty. However, the maximum amount of stamp duty that can be levied in such cases shall not exceed 400% of the deficient duty.</a:t>
            </a:r>
          </a:p>
          <a:p>
            <a:endParaRPr lang="en-US">
              <a:latin typeface="Calibri"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ctrTitle"/>
          </p:nvPr>
        </p:nvSpPr>
        <p:spPr>
          <a:xfrm>
            <a:off x="762000" y="7620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13315" name="TextBox 4"/>
          <p:cNvSpPr txBox="1">
            <a:spLocks noChangeArrowheads="1"/>
          </p:cNvSpPr>
          <p:nvPr/>
        </p:nvSpPr>
        <p:spPr bwMode="auto">
          <a:xfrm>
            <a:off x="914400" y="1349375"/>
            <a:ext cx="8382000" cy="5508625"/>
          </a:xfrm>
          <a:prstGeom prst="rect">
            <a:avLst/>
          </a:prstGeom>
          <a:noFill/>
          <a:ln w="9525">
            <a:noFill/>
            <a:miter lim="800000"/>
            <a:headEnd/>
            <a:tailEnd/>
          </a:ln>
        </p:spPr>
        <p:txBody>
          <a:bodyPr>
            <a:spAutoFit/>
          </a:bodyPr>
          <a:lstStyle/>
          <a:p>
            <a:r>
              <a:rPr lang="en-US" sz="3200" b="1" u="sng">
                <a:solidFill>
                  <a:srgbClr val="00B0F0"/>
                </a:solidFill>
                <a:latin typeface="Calibri" pitchFamily="34" charset="0"/>
              </a:rPr>
              <a:t>Gist of the Maharashtra stamp duty amnesty scheme :</a:t>
            </a:r>
            <a:endParaRPr lang="en-US" sz="3200" u="sng">
              <a:solidFill>
                <a:srgbClr val="00B0F0"/>
              </a:solidFill>
              <a:latin typeface="Calibri" pitchFamily="34" charset="0"/>
            </a:endParaRPr>
          </a:p>
          <a:p>
            <a:endParaRPr lang="en-US" sz="3200" b="1">
              <a:latin typeface="Calibri" pitchFamily="34" charset="0"/>
            </a:endParaRPr>
          </a:p>
          <a:p>
            <a:r>
              <a:rPr lang="en-US" sz="3200">
                <a:latin typeface="Calibri" pitchFamily="34" charset="0"/>
              </a:rPr>
              <a:t>The scheme proposes to limit the </a:t>
            </a:r>
            <a:r>
              <a:rPr lang="en-US" sz="3200">
                <a:solidFill>
                  <a:srgbClr val="FF0000"/>
                </a:solidFill>
                <a:latin typeface="Calibri" pitchFamily="34" charset="0"/>
              </a:rPr>
              <a:t>penalty payable</a:t>
            </a:r>
            <a:r>
              <a:rPr lang="en-US" sz="3200">
                <a:latin typeface="Calibri" pitchFamily="34" charset="0"/>
              </a:rPr>
              <a:t> on certain transactions </a:t>
            </a:r>
            <a:r>
              <a:rPr lang="en-US" sz="3200">
                <a:solidFill>
                  <a:srgbClr val="FF0000"/>
                </a:solidFill>
                <a:latin typeface="Calibri" pitchFamily="34" charset="0"/>
              </a:rPr>
              <a:t>to 10% </a:t>
            </a:r>
            <a:r>
              <a:rPr lang="en-US" sz="3200">
                <a:latin typeface="Calibri" pitchFamily="34" charset="0"/>
              </a:rPr>
              <a:t>of the deficient stamp duty, </a:t>
            </a:r>
            <a:r>
              <a:rPr lang="en-US" sz="3200">
                <a:solidFill>
                  <a:srgbClr val="FF0000"/>
                </a:solidFill>
                <a:latin typeface="Calibri" pitchFamily="34" charset="0"/>
              </a:rPr>
              <a:t>instead of the 400% </a:t>
            </a:r>
            <a:r>
              <a:rPr lang="en-US" sz="3200">
                <a:latin typeface="Calibri" pitchFamily="34" charset="0"/>
              </a:rPr>
              <a:t>which can be levied in normal course by the government. The scheme can be availed of only with respect to </a:t>
            </a:r>
            <a:r>
              <a:rPr lang="en-US" sz="3200">
                <a:solidFill>
                  <a:srgbClr val="FF0000"/>
                </a:solidFill>
                <a:latin typeface="Calibri" pitchFamily="34" charset="0"/>
              </a:rPr>
              <a:t>inadequately stamped documents </a:t>
            </a:r>
            <a:r>
              <a:rPr lang="en-US" sz="3200">
                <a:latin typeface="Calibri" pitchFamily="34" charset="0"/>
              </a:rPr>
              <a:t>and </a:t>
            </a:r>
            <a:r>
              <a:rPr lang="en-US" sz="3200">
                <a:solidFill>
                  <a:srgbClr val="FF0000"/>
                </a:solidFill>
                <a:latin typeface="Calibri" pitchFamily="34" charset="0"/>
              </a:rPr>
              <a:t>cannot be availed of, if no stamp duty </a:t>
            </a:r>
            <a:r>
              <a:rPr lang="en-US" sz="3200">
                <a:latin typeface="Calibri" pitchFamily="34" charset="0"/>
              </a:rPr>
              <a:t>has been paid at all for such instrument</a:t>
            </a:r>
            <a:r>
              <a:rPr lang="en-US">
                <a:latin typeface="Calibri" pitchFamily="34" charset="0"/>
              </a:rP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762000" y="7620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14339" name="TextBox 4"/>
          <p:cNvSpPr txBox="1">
            <a:spLocks noChangeArrowheads="1"/>
          </p:cNvSpPr>
          <p:nvPr/>
        </p:nvSpPr>
        <p:spPr bwMode="auto">
          <a:xfrm>
            <a:off x="228600" y="795338"/>
            <a:ext cx="8382000" cy="6062662"/>
          </a:xfrm>
          <a:prstGeom prst="rect">
            <a:avLst/>
          </a:prstGeom>
          <a:noFill/>
          <a:ln w="9525">
            <a:noFill/>
            <a:miter lim="800000"/>
            <a:headEnd/>
            <a:tailEnd/>
          </a:ln>
        </p:spPr>
        <p:txBody>
          <a:bodyPr>
            <a:spAutoFit/>
          </a:bodyPr>
          <a:lstStyle/>
          <a:p>
            <a:r>
              <a:rPr lang="en-US" sz="3200" b="1" u="sng">
                <a:solidFill>
                  <a:srgbClr val="00B0F0"/>
                </a:solidFill>
                <a:latin typeface="Calibri" pitchFamily="34" charset="0"/>
              </a:rPr>
              <a:t>Gist of the Maharashtra stamp duty amnesty scheme : Cond ….</a:t>
            </a:r>
            <a:endParaRPr lang="en-US" sz="3200" u="sng">
              <a:solidFill>
                <a:srgbClr val="00B0F0"/>
              </a:solidFill>
              <a:latin typeface="Calibri" pitchFamily="34" charset="0"/>
            </a:endParaRPr>
          </a:p>
          <a:p>
            <a:r>
              <a:rPr lang="en-US" sz="3200">
                <a:latin typeface="Calibri" pitchFamily="34" charset="0"/>
              </a:rPr>
              <a:t>However, for documents executed by </a:t>
            </a:r>
            <a:r>
              <a:rPr lang="en-US" sz="3200">
                <a:solidFill>
                  <a:srgbClr val="FF0000"/>
                </a:solidFill>
                <a:latin typeface="Calibri" pitchFamily="34" charset="0"/>
              </a:rPr>
              <a:t>government corporations</a:t>
            </a:r>
            <a:r>
              <a:rPr lang="en-US" sz="3200">
                <a:latin typeface="Calibri" pitchFamily="34" charset="0"/>
              </a:rPr>
              <a:t> like the Maharashtra Housing and Area Development Authority (</a:t>
            </a:r>
            <a:r>
              <a:rPr lang="en-US" sz="3200">
                <a:solidFill>
                  <a:srgbClr val="FF0000"/>
                </a:solidFill>
                <a:latin typeface="Calibri" pitchFamily="34" charset="0"/>
              </a:rPr>
              <a:t>MHADA), </a:t>
            </a:r>
            <a:r>
              <a:rPr lang="en-US" sz="3200">
                <a:latin typeface="Calibri" pitchFamily="34" charset="0"/>
              </a:rPr>
              <a:t>City and Industrial Development Corporation of Maharashtra Limited </a:t>
            </a:r>
            <a:r>
              <a:rPr lang="en-US" sz="3200">
                <a:solidFill>
                  <a:srgbClr val="FF0000"/>
                </a:solidFill>
                <a:latin typeface="Calibri" pitchFamily="34" charset="0"/>
              </a:rPr>
              <a:t>(CIDCO</a:t>
            </a:r>
            <a:r>
              <a:rPr lang="en-US" sz="3200">
                <a:latin typeface="Calibri" pitchFamily="34" charset="0"/>
              </a:rPr>
              <a:t>) and Slum Rehabilitation Authority </a:t>
            </a:r>
            <a:r>
              <a:rPr lang="en-US" sz="3200">
                <a:solidFill>
                  <a:srgbClr val="FF0000"/>
                </a:solidFill>
                <a:latin typeface="Calibri" pitchFamily="34" charset="0"/>
              </a:rPr>
              <a:t>(SRA</a:t>
            </a:r>
            <a:r>
              <a:rPr lang="en-US" sz="3200">
                <a:latin typeface="Calibri" pitchFamily="34" charset="0"/>
              </a:rPr>
              <a:t>), the benefits under this </a:t>
            </a:r>
            <a:r>
              <a:rPr lang="en-US" sz="3200">
                <a:solidFill>
                  <a:srgbClr val="FF0000"/>
                </a:solidFill>
                <a:latin typeface="Calibri" pitchFamily="34" charset="0"/>
              </a:rPr>
              <a:t>amnesty scheme can be availed of, even if no stamp duty has been paid</a:t>
            </a:r>
            <a:r>
              <a:rPr lang="en-US" sz="3200">
                <a:latin typeface="Calibri" pitchFamily="34" charset="0"/>
              </a:rPr>
              <a:t> on such documents.</a:t>
            </a:r>
          </a:p>
          <a:p>
            <a:endParaRPr lang="en-US">
              <a:latin typeface="Calibri" pitchFamily="34" charset="0"/>
            </a:endParaRPr>
          </a:p>
          <a:p>
            <a:endParaRPr lang="en-US">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ctrTitle"/>
          </p:nvPr>
        </p:nvSpPr>
        <p:spPr>
          <a:xfrm>
            <a:off x="685800" y="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15363" name="TextBox 3"/>
          <p:cNvSpPr txBox="1">
            <a:spLocks noChangeArrowheads="1"/>
          </p:cNvSpPr>
          <p:nvPr/>
        </p:nvSpPr>
        <p:spPr bwMode="auto">
          <a:xfrm>
            <a:off x="228600" y="671513"/>
            <a:ext cx="8610600" cy="5294312"/>
          </a:xfrm>
          <a:prstGeom prst="rect">
            <a:avLst/>
          </a:prstGeom>
          <a:noFill/>
          <a:ln w="9525">
            <a:noFill/>
            <a:miter lim="800000"/>
            <a:headEnd/>
            <a:tailEnd/>
          </a:ln>
        </p:spPr>
        <p:txBody>
          <a:bodyPr>
            <a:spAutoFit/>
          </a:bodyPr>
          <a:lstStyle/>
          <a:p>
            <a:r>
              <a:rPr lang="en-US" sz="3200">
                <a:latin typeface="Calibri" pitchFamily="34" charset="0"/>
              </a:rPr>
              <a:t>The scheme applies to all the transactions of </a:t>
            </a:r>
            <a:r>
              <a:rPr lang="en-US" sz="3200">
                <a:solidFill>
                  <a:srgbClr val="FF0000"/>
                </a:solidFill>
                <a:latin typeface="Calibri" pitchFamily="34" charset="0"/>
              </a:rPr>
              <a:t>sale or transfer of tenancy rights</a:t>
            </a:r>
            <a:r>
              <a:rPr lang="en-US" sz="3200">
                <a:latin typeface="Calibri" pitchFamily="34" charset="0"/>
              </a:rPr>
              <a:t>, </a:t>
            </a:r>
            <a:r>
              <a:rPr lang="en-US" sz="3200">
                <a:solidFill>
                  <a:srgbClr val="FF0000"/>
                </a:solidFill>
                <a:latin typeface="Calibri" pitchFamily="34" charset="0"/>
              </a:rPr>
              <a:t>of residential houses within Maharashtra</a:t>
            </a:r>
            <a:r>
              <a:rPr lang="en-US" sz="3200">
                <a:latin typeface="Calibri" pitchFamily="34" charset="0"/>
              </a:rPr>
              <a:t>. </a:t>
            </a:r>
            <a:r>
              <a:rPr lang="en-US" sz="3200">
                <a:solidFill>
                  <a:srgbClr val="FF0000"/>
                </a:solidFill>
                <a:latin typeface="Calibri" pitchFamily="34" charset="0"/>
              </a:rPr>
              <a:t>It even covers any instrument purporting to allot, transfer or sale any of the units in a housing society, which are eligible for deemed conveyance or for which deemed conveyance is pending. It also applies to transactions of allotment or transfer of all the immovable property units, whether residential or non-residential, of CIDCO, MHADA or SRA.</a:t>
            </a:r>
          </a:p>
          <a:p>
            <a:endParaRPr lang="en-US">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685800" y="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16387" name="TextBox 3"/>
          <p:cNvSpPr txBox="1">
            <a:spLocks noChangeArrowheads="1"/>
          </p:cNvSpPr>
          <p:nvPr/>
        </p:nvSpPr>
        <p:spPr bwMode="auto">
          <a:xfrm>
            <a:off x="228600" y="671513"/>
            <a:ext cx="8610600" cy="6062662"/>
          </a:xfrm>
          <a:prstGeom prst="rect">
            <a:avLst/>
          </a:prstGeom>
          <a:noFill/>
          <a:ln w="9525">
            <a:noFill/>
            <a:miter lim="800000"/>
            <a:headEnd/>
            <a:tailEnd/>
          </a:ln>
        </p:spPr>
        <p:txBody>
          <a:bodyPr>
            <a:spAutoFit/>
          </a:bodyPr>
          <a:lstStyle/>
          <a:p>
            <a:endParaRPr lang="en-US">
              <a:latin typeface="Calibri" pitchFamily="34" charset="0"/>
            </a:endParaRPr>
          </a:p>
          <a:p>
            <a:r>
              <a:rPr lang="en-US" sz="3200">
                <a:latin typeface="Calibri" pitchFamily="34" charset="0"/>
              </a:rPr>
              <a:t>You can avail of the amnesty scheme for all the cases where the </a:t>
            </a:r>
            <a:r>
              <a:rPr lang="en-US" sz="3200">
                <a:solidFill>
                  <a:srgbClr val="FF0000"/>
                </a:solidFill>
                <a:latin typeface="Calibri" pitchFamily="34" charset="0"/>
              </a:rPr>
              <a:t>action for recovery of deficient duty has been initiated</a:t>
            </a:r>
            <a:r>
              <a:rPr lang="en-US" sz="3200">
                <a:latin typeface="Calibri" pitchFamily="34" charset="0"/>
              </a:rPr>
              <a:t>, or the cases which are </a:t>
            </a:r>
            <a:r>
              <a:rPr lang="en-US" sz="3200">
                <a:solidFill>
                  <a:srgbClr val="FF0000"/>
                </a:solidFill>
                <a:latin typeface="Calibri" pitchFamily="34" charset="0"/>
              </a:rPr>
              <a:t>subject matter of appeal </a:t>
            </a:r>
            <a:r>
              <a:rPr lang="en-US" sz="3200">
                <a:latin typeface="Calibri" pitchFamily="34" charset="0"/>
              </a:rPr>
              <a:t>before any stamp duty authority or before any court of law and with respect to which no decision has yet been pronounced. In case of pending appeal, you will </a:t>
            </a:r>
            <a:r>
              <a:rPr lang="en-US" sz="3200">
                <a:solidFill>
                  <a:srgbClr val="FF0000"/>
                </a:solidFill>
                <a:latin typeface="Calibri" pitchFamily="34" charset="0"/>
              </a:rPr>
              <a:t>have to withdraw the appeal unconditionally</a:t>
            </a:r>
            <a:r>
              <a:rPr lang="en-US" sz="3200">
                <a:latin typeface="Calibri" pitchFamily="34" charset="0"/>
              </a:rPr>
              <a:t>, before making an application under this scheme, with a declaration to this effect in the application form. </a:t>
            </a:r>
          </a:p>
          <a:p>
            <a:endParaRPr lang="en-US">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ctrTitle"/>
          </p:nvPr>
        </p:nvSpPr>
        <p:spPr>
          <a:xfrm>
            <a:off x="685800" y="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17411" name="TextBox 3"/>
          <p:cNvSpPr txBox="1">
            <a:spLocks noChangeArrowheads="1"/>
          </p:cNvSpPr>
          <p:nvPr/>
        </p:nvSpPr>
        <p:spPr bwMode="auto">
          <a:xfrm>
            <a:off x="228600" y="671513"/>
            <a:ext cx="8610600" cy="4094162"/>
          </a:xfrm>
          <a:prstGeom prst="rect">
            <a:avLst/>
          </a:prstGeom>
          <a:noFill/>
          <a:ln w="9525">
            <a:noFill/>
            <a:miter lim="800000"/>
            <a:headEnd/>
            <a:tailEnd/>
          </a:ln>
        </p:spPr>
        <p:txBody>
          <a:bodyPr>
            <a:spAutoFit/>
          </a:bodyPr>
          <a:lstStyle/>
          <a:p>
            <a:endParaRPr lang="en-US">
              <a:latin typeface="Calibri" pitchFamily="34" charset="0"/>
            </a:endParaRPr>
          </a:p>
          <a:p>
            <a:r>
              <a:rPr lang="en-US" sz="3200">
                <a:latin typeface="Calibri" pitchFamily="34" charset="0"/>
              </a:rPr>
              <a:t>You can also avail of this scheme for the documents that were not </a:t>
            </a:r>
            <a:r>
              <a:rPr lang="en-US" sz="3200">
                <a:solidFill>
                  <a:srgbClr val="FF0000"/>
                </a:solidFill>
                <a:latin typeface="Calibri" pitchFamily="34" charset="0"/>
              </a:rPr>
              <a:t>adequately stamped </a:t>
            </a:r>
            <a:r>
              <a:rPr lang="en-US" sz="3200">
                <a:latin typeface="Calibri" pitchFamily="34" charset="0"/>
              </a:rPr>
              <a:t>and you </a:t>
            </a:r>
            <a:r>
              <a:rPr lang="en-US" sz="3200">
                <a:solidFill>
                  <a:srgbClr val="FF0000"/>
                </a:solidFill>
                <a:latin typeface="Calibri" pitchFamily="34" charset="0"/>
              </a:rPr>
              <a:t>want to get them regularised</a:t>
            </a:r>
            <a:r>
              <a:rPr lang="en-US" sz="3200">
                <a:latin typeface="Calibri" pitchFamily="34" charset="0"/>
              </a:rPr>
              <a:t>. You can also avail of the benefit under this scheme, in cases where applications were made under </a:t>
            </a:r>
            <a:r>
              <a:rPr lang="en-US" sz="3200">
                <a:solidFill>
                  <a:srgbClr val="FF0000"/>
                </a:solidFill>
                <a:latin typeface="Calibri" pitchFamily="34" charset="0"/>
              </a:rPr>
              <a:t>any previous amnesty scheme </a:t>
            </a:r>
            <a:r>
              <a:rPr lang="en-US" sz="3200">
                <a:latin typeface="Calibri" pitchFamily="34" charset="0"/>
              </a:rPr>
              <a:t>and the stamp duty and penalty was not paid, by filing a fresh application.</a:t>
            </a:r>
          </a:p>
          <a:p>
            <a:endParaRPr lang="en-US">
              <a:latin typeface="Calibri"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ctrTitle"/>
          </p:nvPr>
        </p:nvSpPr>
        <p:spPr>
          <a:xfrm>
            <a:off x="685800" y="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18435" name="TextBox 3"/>
          <p:cNvSpPr txBox="1">
            <a:spLocks noChangeArrowheads="1"/>
          </p:cNvSpPr>
          <p:nvPr/>
        </p:nvSpPr>
        <p:spPr bwMode="auto">
          <a:xfrm>
            <a:off x="228600" y="671513"/>
            <a:ext cx="8610600" cy="3324225"/>
          </a:xfrm>
          <a:prstGeom prst="rect">
            <a:avLst/>
          </a:prstGeom>
          <a:noFill/>
          <a:ln w="9525">
            <a:noFill/>
            <a:miter lim="800000"/>
            <a:headEnd/>
            <a:tailEnd/>
          </a:ln>
        </p:spPr>
        <p:txBody>
          <a:bodyPr>
            <a:spAutoFit/>
          </a:bodyPr>
          <a:lstStyle/>
          <a:p>
            <a:endParaRPr lang="en-US">
              <a:latin typeface="Calibri" pitchFamily="34" charset="0"/>
            </a:endParaRPr>
          </a:p>
          <a:p>
            <a:r>
              <a:rPr lang="en-US" sz="3200">
                <a:latin typeface="Calibri" pitchFamily="34" charset="0"/>
              </a:rPr>
              <a:t>However, you </a:t>
            </a:r>
            <a:r>
              <a:rPr lang="en-US" sz="3200">
                <a:solidFill>
                  <a:srgbClr val="FF0000"/>
                </a:solidFill>
                <a:latin typeface="Calibri" pitchFamily="34" charset="0"/>
              </a:rPr>
              <a:t>cannot avail </a:t>
            </a:r>
            <a:r>
              <a:rPr lang="en-US" sz="3200">
                <a:latin typeface="Calibri" pitchFamily="34" charset="0"/>
              </a:rPr>
              <a:t>of the amnesty under this scheme</a:t>
            </a:r>
            <a:r>
              <a:rPr lang="en-US" sz="3200">
                <a:solidFill>
                  <a:srgbClr val="FF0000"/>
                </a:solidFill>
                <a:latin typeface="Calibri" pitchFamily="34" charset="0"/>
              </a:rPr>
              <a:t>, to claim any refund of penalty </a:t>
            </a:r>
            <a:r>
              <a:rPr lang="en-US" sz="3200">
                <a:latin typeface="Calibri" pitchFamily="34" charset="0"/>
              </a:rPr>
              <a:t>if the same has already been paid, before the announcement of this scheme. This scheme is </a:t>
            </a:r>
            <a:r>
              <a:rPr lang="en-US" sz="3200">
                <a:solidFill>
                  <a:srgbClr val="FF0000"/>
                </a:solidFill>
                <a:latin typeface="Calibri" pitchFamily="34" charset="0"/>
              </a:rPr>
              <a:t>available only for documents </a:t>
            </a:r>
            <a:r>
              <a:rPr lang="en-US" sz="3200">
                <a:latin typeface="Calibri" pitchFamily="34" charset="0"/>
              </a:rPr>
              <a:t>that have been executed on or before </a:t>
            </a:r>
            <a:r>
              <a:rPr lang="en-US" sz="3200">
                <a:solidFill>
                  <a:srgbClr val="FF0000"/>
                </a:solidFill>
                <a:latin typeface="Calibri" pitchFamily="34" charset="0"/>
              </a:rPr>
              <a:t>December 31, 2018</a:t>
            </a:r>
            <a:r>
              <a:rPr lang="en-US" sz="3200">
                <a:latin typeface="Calibri" pitchFamily="34" charset="0"/>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ctrTitle"/>
          </p:nvPr>
        </p:nvSpPr>
        <p:spPr>
          <a:xfrm>
            <a:off x="685800" y="15240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19459" name="TextBox 4"/>
          <p:cNvSpPr txBox="1">
            <a:spLocks noChangeArrowheads="1"/>
          </p:cNvSpPr>
          <p:nvPr/>
        </p:nvSpPr>
        <p:spPr bwMode="auto">
          <a:xfrm>
            <a:off x="228600" y="1066800"/>
            <a:ext cx="8382000" cy="4062413"/>
          </a:xfrm>
          <a:prstGeom prst="rect">
            <a:avLst/>
          </a:prstGeom>
          <a:noFill/>
          <a:ln w="9525">
            <a:noFill/>
            <a:miter lim="800000"/>
            <a:headEnd/>
            <a:tailEnd/>
          </a:ln>
        </p:spPr>
        <p:txBody>
          <a:bodyPr>
            <a:spAutoFit/>
          </a:bodyPr>
          <a:lstStyle/>
          <a:p>
            <a:r>
              <a:rPr lang="en-US" sz="3200" b="1" u="sng">
                <a:solidFill>
                  <a:srgbClr val="00B0F0"/>
                </a:solidFill>
                <a:latin typeface="Calibri" pitchFamily="34" charset="0"/>
              </a:rPr>
              <a:t>How to avail of the amnesty scheme on stamp duty penalty?</a:t>
            </a:r>
            <a:endParaRPr lang="en-US" sz="3200" u="sng">
              <a:solidFill>
                <a:srgbClr val="00B0F0"/>
              </a:solidFill>
              <a:latin typeface="Calibri" pitchFamily="34" charset="0"/>
            </a:endParaRPr>
          </a:p>
          <a:p>
            <a:endParaRPr lang="en-US" sz="3200" b="1">
              <a:latin typeface="Calibri" pitchFamily="34" charset="0"/>
            </a:endParaRPr>
          </a:p>
          <a:p>
            <a:r>
              <a:rPr lang="en-US" sz="3200">
                <a:solidFill>
                  <a:srgbClr val="FF0000"/>
                </a:solidFill>
                <a:latin typeface="Calibri" pitchFamily="34" charset="0"/>
              </a:rPr>
              <a:t>Any person who is party to any documents, or his successor</a:t>
            </a:r>
            <a:r>
              <a:rPr lang="en-US" sz="3200">
                <a:latin typeface="Calibri" pitchFamily="34" charset="0"/>
              </a:rPr>
              <a:t> in the title to the property, as well as </a:t>
            </a:r>
            <a:r>
              <a:rPr lang="en-US" sz="3200">
                <a:solidFill>
                  <a:srgbClr val="FF0000"/>
                </a:solidFill>
                <a:latin typeface="Calibri" pitchFamily="34" charset="0"/>
              </a:rPr>
              <a:t>power of attorney holders</a:t>
            </a:r>
            <a:r>
              <a:rPr lang="en-US" sz="3200">
                <a:latin typeface="Calibri" pitchFamily="34" charset="0"/>
              </a:rPr>
              <a:t>, are eligible to apply under this scheme.</a:t>
            </a:r>
          </a:p>
          <a:p>
            <a:endParaRPr lang="en-US">
              <a:latin typeface="Calibri" pitchFamily="34" charset="0"/>
            </a:endParaRPr>
          </a:p>
          <a:p>
            <a:endParaRPr lang="en-US" sz="1600">
              <a:latin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685800" y="15240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20483" name="TextBox 4"/>
          <p:cNvSpPr txBox="1">
            <a:spLocks noChangeArrowheads="1"/>
          </p:cNvSpPr>
          <p:nvPr/>
        </p:nvSpPr>
        <p:spPr bwMode="auto">
          <a:xfrm>
            <a:off x="0" y="762000"/>
            <a:ext cx="8382000" cy="6832600"/>
          </a:xfrm>
          <a:prstGeom prst="rect">
            <a:avLst/>
          </a:prstGeom>
          <a:noFill/>
          <a:ln w="9525">
            <a:noFill/>
            <a:miter lim="800000"/>
            <a:headEnd/>
            <a:tailEnd/>
          </a:ln>
        </p:spPr>
        <p:txBody>
          <a:bodyPr>
            <a:spAutoFit/>
          </a:bodyPr>
          <a:lstStyle/>
          <a:p>
            <a:r>
              <a:rPr lang="en-US" sz="2000" b="1" u="sng">
                <a:solidFill>
                  <a:srgbClr val="00B0F0"/>
                </a:solidFill>
                <a:latin typeface="Calibri" pitchFamily="34" charset="0"/>
              </a:rPr>
              <a:t>How to avail of the amnesty scheme on stamp duty penalty? Cond…..</a:t>
            </a:r>
            <a:r>
              <a:rPr lang="en-US" sz="2000">
                <a:solidFill>
                  <a:srgbClr val="00B0F0"/>
                </a:solidFill>
                <a:latin typeface="Calibri" pitchFamily="34" charset="0"/>
              </a:rPr>
              <a:t> </a:t>
            </a:r>
          </a:p>
          <a:p>
            <a:r>
              <a:rPr lang="en-US" sz="2800">
                <a:latin typeface="Calibri" pitchFamily="34" charset="0"/>
              </a:rPr>
              <a:t>In case you wish to avail of the benefit of reduced penalty under this scheme, you are required to make an application in </a:t>
            </a:r>
            <a:r>
              <a:rPr lang="en-US" sz="2800">
                <a:solidFill>
                  <a:srgbClr val="FF0000"/>
                </a:solidFill>
                <a:latin typeface="Calibri" pitchFamily="34" charset="0"/>
              </a:rPr>
              <a:t>Form A prescribed under the scheme</a:t>
            </a:r>
            <a:r>
              <a:rPr lang="en-US" sz="2800">
                <a:latin typeface="Calibri" pitchFamily="34" charset="0"/>
              </a:rPr>
              <a:t>. You are required </a:t>
            </a:r>
            <a:r>
              <a:rPr lang="en-US" sz="2800">
                <a:solidFill>
                  <a:srgbClr val="FF0000"/>
                </a:solidFill>
                <a:latin typeface="Calibri" pitchFamily="34" charset="0"/>
              </a:rPr>
              <a:t>to furnish your basic details</a:t>
            </a:r>
            <a:r>
              <a:rPr lang="en-US" sz="2800">
                <a:latin typeface="Calibri" pitchFamily="34" charset="0"/>
              </a:rPr>
              <a:t>, as well as that </a:t>
            </a:r>
            <a:r>
              <a:rPr lang="en-US" sz="2800">
                <a:solidFill>
                  <a:srgbClr val="FF0000"/>
                </a:solidFill>
                <a:latin typeface="Calibri" pitchFamily="34" charset="0"/>
              </a:rPr>
              <a:t>of the property </a:t>
            </a:r>
            <a:r>
              <a:rPr lang="en-US" sz="2800">
                <a:latin typeface="Calibri" pitchFamily="34" charset="0"/>
              </a:rPr>
              <a:t>which is subject matter of the documents. You are also required to submit the </a:t>
            </a:r>
            <a:r>
              <a:rPr lang="en-US" sz="2800">
                <a:solidFill>
                  <a:srgbClr val="FF0000"/>
                </a:solidFill>
                <a:latin typeface="Calibri" pitchFamily="34" charset="0"/>
              </a:rPr>
              <a:t>original</a:t>
            </a:r>
            <a:r>
              <a:rPr lang="en-US" sz="2800">
                <a:latin typeface="Calibri" pitchFamily="34" charset="0"/>
              </a:rPr>
              <a:t> </a:t>
            </a:r>
            <a:r>
              <a:rPr lang="en-US" sz="2800">
                <a:solidFill>
                  <a:srgbClr val="FF0000"/>
                </a:solidFill>
                <a:latin typeface="Calibri" pitchFamily="34" charset="0"/>
              </a:rPr>
              <a:t>instrument</a:t>
            </a:r>
            <a:r>
              <a:rPr lang="en-US" sz="2800">
                <a:latin typeface="Calibri" pitchFamily="34" charset="0"/>
              </a:rPr>
              <a:t> on which inadequate stamp duty was paid, along with </a:t>
            </a:r>
            <a:r>
              <a:rPr lang="en-US" sz="2800">
                <a:solidFill>
                  <a:srgbClr val="FF0000"/>
                </a:solidFill>
                <a:latin typeface="Calibri" pitchFamily="34" charset="0"/>
              </a:rPr>
              <a:t>self-attested copies of the other supporting documents.</a:t>
            </a:r>
            <a:r>
              <a:rPr lang="en-US" sz="2800">
                <a:latin typeface="Calibri" pitchFamily="34" charset="0"/>
              </a:rPr>
              <a:t> The application, along with the instrument and supporting documents, has to be made </a:t>
            </a:r>
            <a:r>
              <a:rPr lang="en-US" sz="2800">
                <a:solidFill>
                  <a:srgbClr val="FF0000"/>
                </a:solidFill>
                <a:latin typeface="Calibri" pitchFamily="34" charset="0"/>
              </a:rPr>
              <a:t>within a period of six months from March 1, 2019, i.e., by August 31, 2019</a:t>
            </a:r>
            <a:r>
              <a:rPr lang="en-US" sz="2800">
                <a:latin typeface="Calibri" pitchFamily="34" charset="0"/>
              </a:rPr>
              <a:t>, the period up to which the scheme will remain open.</a:t>
            </a:r>
          </a:p>
          <a:p>
            <a:endParaRPr lang="en-US" sz="2800" u="sng">
              <a:latin typeface="Calibri" pitchFamily="34" charset="0"/>
            </a:endParaRPr>
          </a:p>
          <a:p>
            <a:endParaRPr lang="en-US">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533400" y="304800"/>
            <a:ext cx="7924800" cy="838200"/>
          </a:xfrm>
        </p:spPr>
        <p:txBody>
          <a:bodyPr/>
          <a:lstStyle/>
          <a:p>
            <a:pPr eaLnBrk="1" hangingPunct="1"/>
            <a:r>
              <a:rPr lang="en-US" smtClean="0">
                <a:solidFill>
                  <a:srgbClr val="FF0000"/>
                </a:solidFill>
              </a:rPr>
              <a:t>What is an Instrument?</a:t>
            </a:r>
          </a:p>
        </p:txBody>
      </p:sp>
      <p:sp>
        <p:nvSpPr>
          <p:cNvPr id="3" name="Subtitle 2"/>
          <p:cNvSpPr>
            <a:spLocks noGrp="1"/>
          </p:cNvSpPr>
          <p:nvPr>
            <p:ph type="subTitle" idx="1"/>
          </p:nvPr>
        </p:nvSpPr>
        <p:spPr>
          <a:xfrm>
            <a:off x="1295400" y="1219200"/>
            <a:ext cx="6705600" cy="4572000"/>
          </a:xfrm>
        </p:spPr>
        <p:txBody>
          <a:bodyPr rtlCol="0">
            <a:noAutofit/>
          </a:bodyPr>
          <a:lstStyle/>
          <a:p>
            <a:pPr eaLnBrk="1" fontAlgn="auto" hangingPunct="1">
              <a:spcAft>
                <a:spcPts val="0"/>
              </a:spcAft>
              <a:buFont typeface="Arial" pitchFamily="34" charset="0"/>
              <a:buNone/>
              <a:defRPr/>
            </a:pPr>
            <a:r>
              <a:rPr lang="en-US" sz="3600" dirty="0" smtClean="0"/>
              <a:t>The </a:t>
            </a:r>
            <a:r>
              <a:rPr lang="en-US" sz="3600" dirty="0" smtClean="0">
                <a:solidFill>
                  <a:srgbClr val="FF0000"/>
                </a:solidFill>
              </a:rPr>
              <a:t>definition </a:t>
            </a:r>
            <a:r>
              <a:rPr lang="en-US" sz="3600" dirty="0" smtClean="0"/>
              <a:t>of the term instrument is </a:t>
            </a:r>
            <a:r>
              <a:rPr lang="en-US" sz="3600" dirty="0" smtClean="0">
                <a:solidFill>
                  <a:srgbClr val="FF0000"/>
                </a:solidFill>
              </a:rPr>
              <a:t>very wide. </a:t>
            </a:r>
            <a:r>
              <a:rPr lang="en-US" sz="3600" dirty="0" smtClean="0"/>
              <a:t>Instrument means any</a:t>
            </a:r>
          </a:p>
          <a:p>
            <a:pPr eaLnBrk="1" fontAlgn="auto" hangingPunct="1">
              <a:spcAft>
                <a:spcPts val="0"/>
              </a:spcAft>
              <a:buFont typeface="Arial" pitchFamily="34" charset="0"/>
              <a:buNone/>
              <a:defRPr/>
            </a:pPr>
            <a:r>
              <a:rPr lang="en-US" sz="3600" dirty="0" smtClean="0">
                <a:solidFill>
                  <a:srgbClr val="FF0000"/>
                </a:solidFill>
              </a:rPr>
              <a:t>document by which any right or liability is, or purports to be created, transferred, limited, extended, extinguished or recorded.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685800" y="15240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21507" name="TextBox 4"/>
          <p:cNvSpPr txBox="1">
            <a:spLocks noChangeArrowheads="1"/>
          </p:cNvSpPr>
          <p:nvPr/>
        </p:nvSpPr>
        <p:spPr bwMode="auto">
          <a:xfrm>
            <a:off x="228600" y="1066800"/>
            <a:ext cx="8382000" cy="6094413"/>
          </a:xfrm>
          <a:prstGeom prst="rect">
            <a:avLst/>
          </a:prstGeom>
          <a:noFill/>
          <a:ln w="9525">
            <a:noFill/>
            <a:miter lim="800000"/>
            <a:headEnd/>
            <a:tailEnd/>
          </a:ln>
        </p:spPr>
        <p:txBody>
          <a:bodyPr>
            <a:spAutoFit/>
          </a:bodyPr>
          <a:lstStyle/>
          <a:p>
            <a:r>
              <a:rPr lang="en-US" sz="2400" b="1" u="sng">
                <a:solidFill>
                  <a:srgbClr val="00B0F0"/>
                </a:solidFill>
                <a:latin typeface="Calibri" pitchFamily="34" charset="0"/>
              </a:rPr>
              <a:t>How to avail of the amnesty scheme on stamp duty penalty? Cond…</a:t>
            </a:r>
            <a:endParaRPr lang="en-US" sz="2400" u="sng">
              <a:solidFill>
                <a:srgbClr val="00B0F0"/>
              </a:solidFill>
              <a:latin typeface="Calibri" pitchFamily="34" charset="0"/>
            </a:endParaRPr>
          </a:p>
          <a:p>
            <a:endParaRPr lang="en-US" b="1">
              <a:latin typeface="Calibri" pitchFamily="34" charset="0"/>
            </a:endParaRPr>
          </a:p>
          <a:p>
            <a:r>
              <a:rPr lang="en-US" sz="3600">
                <a:latin typeface="Calibri" pitchFamily="34" charset="0"/>
              </a:rPr>
              <a:t>Once the application is received in the stamp office, the amount of </a:t>
            </a:r>
            <a:r>
              <a:rPr lang="en-US" sz="3600">
                <a:solidFill>
                  <a:srgbClr val="FF0000"/>
                </a:solidFill>
                <a:latin typeface="Calibri" pitchFamily="34" charset="0"/>
              </a:rPr>
              <a:t>deficient duty</a:t>
            </a:r>
            <a:r>
              <a:rPr lang="en-US" sz="3600">
                <a:latin typeface="Calibri" pitchFamily="34" charset="0"/>
              </a:rPr>
              <a:t>, as well as the </a:t>
            </a:r>
            <a:r>
              <a:rPr lang="en-US" sz="3600">
                <a:solidFill>
                  <a:srgbClr val="FF0000"/>
                </a:solidFill>
                <a:latin typeface="Calibri" pitchFamily="34" charset="0"/>
              </a:rPr>
              <a:t>amount of penalty</a:t>
            </a:r>
            <a:r>
              <a:rPr lang="en-US" sz="3600">
                <a:latin typeface="Calibri" pitchFamily="34" charset="0"/>
              </a:rPr>
              <a:t>, will be </a:t>
            </a:r>
            <a:r>
              <a:rPr lang="en-US" sz="3600">
                <a:solidFill>
                  <a:srgbClr val="FF0000"/>
                </a:solidFill>
                <a:latin typeface="Calibri" pitchFamily="34" charset="0"/>
              </a:rPr>
              <a:t>communicated to you</a:t>
            </a:r>
            <a:r>
              <a:rPr lang="en-US" sz="3600">
                <a:latin typeface="Calibri" pitchFamily="34" charset="0"/>
              </a:rPr>
              <a:t>, based on the details submitted by you through an order. You are required to </a:t>
            </a:r>
            <a:r>
              <a:rPr lang="en-US" sz="3600">
                <a:solidFill>
                  <a:srgbClr val="FF0000"/>
                </a:solidFill>
                <a:latin typeface="Calibri" pitchFamily="34" charset="0"/>
              </a:rPr>
              <a:t>pay the amount </a:t>
            </a:r>
            <a:r>
              <a:rPr lang="en-US" sz="3600">
                <a:latin typeface="Calibri" pitchFamily="34" charset="0"/>
              </a:rPr>
              <a:t>stated in the order </a:t>
            </a:r>
            <a:r>
              <a:rPr lang="en-US" sz="3600">
                <a:solidFill>
                  <a:srgbClr val="FF0000"/>
                </a:solidFill>
                <a:latin typeface="Calibri" pitchFamily="34" charset="0"/>
              </a:rPr>
              <a:t>within 60 days</a:t>
            </a:r>
            <a:r>
              <a:rPr lang="en-US" sz="3600">
                <a:latin typeface="Calibri" pitchFamily="34" charset="0"/>
              </a:rPr>
              <a:t>, </a:t>
            </a:r>
            <a:r>
              <a:rPr lang="en-US" sz="3600">
                <a:solidFill>
                  <a:srgbClr val="FF0000"/>
                </a:solidFill>
                <a:latin typeface="Calibri" pitchFamily="34" charset="0"/>
              </a:rPr>
              <a:t>failing</a:t>
            </a:r>
            <a:r>
              <a:rPr lang="en-US" sz="3600">
                <a:latin typeface="Calibri" pitchFamily="34" charset="0"/>
              </a:rPr>
              <a:t> which your </a:t>
            </a:r>
            <a:r>
              <a:rPr lang="en-US" sz="3600">
                <a:solidFill>
                  <a:srgbClr val="FF0000"/>
                </a:solidFill>
                <a:latin typeface="Calibri" pitchFamily="34" charset="0"/>
              </a:rPr>
              <a:t>application will be treated as null and void.</a:t>
            </a:r>
          </a:p>
          <a:p>
            <a:endParaRPr lang="en-US" sz="3600">
              <a:latin typeface="Calibri"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ctrTitle"/>
          </p:nvPr>
        </p:nvSpPr>
        <p:spPr>
          <a:xfrm>
            <a:off x="685800" y="15240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22531" name="TextBox 4"/>
          <p:cNvSpPr txBox="1">
            <a:spLocks noChangeArrowheads="1"/>
          </p:cNvSpPr>
          <p:nvPr/>
        </p:nvSpPr>
        <p:spPr bwMode="auto">
          <a:xfrm>
            <a:off x="381000" y="838200"/>
            <a:ext cx="8382000" cy="6278563"/>
          </a:xfrm>
          <a:prstGeom prst="rect">
            <a:avLst/>
          </a:prstGeom>
          <a:noFill/>
          <a:ln w="9525">
            <a:noFill/>
            <a:miter lim="800000"/>
            <a:headEnd/>
            <a:tailEnd/>
          </a:ln>
        </p:spPr>
        <p:txBody>
          <a:bodyPr>
            <a:spAutoFit/>
          </a:bodyPr>
          <a:lstStyle/>
          <a:p>
            <a:r>
              <a:rPr lang="en-US" sz="3200" b="1" u="sng">
                <a:solidFill>
                  <a:srgbClr val="00B0F0"/>
                </a:solidFill>
                <a:latin typeface="Calibri" pitchFamily="34" charset="0"/>
              </a:rPr>
              <a:t>Whom will this scheme benefit?</a:t>
            </a:r>
            <a:endParaRPr lang="en-US" sz="3200" u="sng">
              <a:solidFill>
                <a:srgbClr val="00B0F0"/>
              </a:solidFill>
              <a:latin typeface="Calibri" pitchFamily="34" charset="0"/>
            </a:endParaRPr>
          </a:p>
          <a:p>
            <a:r>
              <a:rPr lang="en-US" sz="3200">
                <a:latin typeface="Calibri" pitchFamily="34" charset="0"/>
              </a:rPr>
              <a:t>This scheme will benefit all the property owners who had purchased their present property in a housing society or those constructed </a:t>
            </a:r>
            <a:r>
              <a:rPr lang="en-US" sz="3200">
                <a:solidFill>
                  <a:srgbClr val="FF0000"/>
                </a:solidFill>
                <a:latin typeface="Calibri" pitchFamily="34" charset="0"/>
              </a:rPr>
              <a:t>by MHADA</a:t>
            </a:r>
            <a:r>
              <a:rPr lang="en-US" sz="3200">
                <a:latin typeface="Calibri" pitchFamily="34" charset="0"/>
              </a:rPr>
              <a:t>, </a:t>
            </a:r>
            <a:r>
              <a:rPr lang="en-US" sz="3200">
                <a:solidFill>
                  <a:srgbClr val="FF0000"/>
                </a:solidFill>
                <a:latin typeface="Calibri" pitchFamily="34" charset="0"/>
              </a:rPr>
              <a:t>CIDCO or SRA </a:t>
            </a:r>
            <a:r>
              <a:rPr lang="en-US" sz="3200">
                <a:latin typeface="Calibri" pitchFamily="34" charset="0"/>
              </a:rPr>
              <a:t>and </a:t>
            </a:r>
            <a:r>
              <a:rPr lang="en-US" sz="3200">
                <a:solidFill>
                  <a:srgbClr val="FF0000"/>
                </a:solidFill>
                <a:latin typeface="Calibri" pitchFamily="34" charset="0"/>
              </a:rPr>
              <a:t>the agreements thereof</a:t>
            </a:r>
            <a:r>
              <a:rPr lang="en-US" sz="3200">
                <a:latin typeface="Calibri" pitchFamily="34" charset="0"/>
              </a:rPr>
              <a:t>, were made </a:t>
            </a:r>
            <a:r>
              <a:rPr lang="en-US" sz="3200">
                <a:solidFill>
                  <a:srgbClr val="FF0000"/>
                </a:solidFill>
                <a:latin typeface="Calibri" pitchFamily="34" charset="0"/>
              </a:rPr>
              <a:t>only on stamp paper of nominal amount</a:t>
            </a:r>
            <a:r>
              <a:rPr lang="en-US" sz="3200">
                <a:latin typeface="Calibri" pitchFamily="34" charset="0"/>
              </a:rPr>
              <a:t>, or even in cases where the sale transaction was made on a plain paper, </a:t>
            </a:r>
            <a:r>
              <a:rPr lang="en-US" sz="3200">
                <a:latin typeface="Calibri" pitchFamily="34" charset="0"/>
                <a:hlinkClick r:id="rId2"/>
              </a:rPr>
              <a:t>at a time when the registering authorities</a:t>
            </a:r>
            <a:r>
              <a:rPr lang="en-US" sz="3200">
                <a:latin typeface="Calibri" pitchFamily="34" charset="0"/>
              </a:rPr>
              <a:t> were not under any obligation to ensure that adequate stamp duty was paid on the document purporting to transfer the title in the property. </a:t>
            </a:r>
          </a:p>
          <a:p>
            <a:endParaRPr lang="en-US">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ctrTitle"/>
          </p:nvPr>
        </p:nvSpPr>
        <p:spPr>
          <a:xfrm>
            <a:off x="685800" y="15240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23555" name="TextBox 4"/>
          <p:cNvSpPr txBox="1">
            <a:spLocks noChangeArrowheads="1"/>
          </p:cNvSpPr>
          <p:nvPr/>
        </p:nvSpPr>
        <p:spPr bwMode="auto">
          <a:xfrm>
            <a:off x="228600" y="1066800"/>
            <a:ext cx="8382000" cy="5508625"/>
          </a:xfrm>
          <a:prstGeom prst="rect">
            <a:avLst/>
          </a:prstGeom>
          <a:noFill/>
          <a:ln w="9525">
            <a:noFill/>
            <a:miter lim="800000"/>
            <a:headEnd/>
            <a:tailEnd/>
          </a:ln>
        </p:spPr>
        <p:txBody>
          <a:bodyPr>
            <a:spAutoFit/>
          </a:bodyPr>
          <a:lstStyle/>
          <a:p>
            <a:r>
              <a:rPr lang="en-US" sz="3200" b="1" u="sng">
                <a:solidFill>
                  <a:srgbClr val="00B0F0"/>
                </a:solidFill>
                <a:latin typeface="Calibri" pitchFamily="34" charset="0"/>
              </a:rPr>
              <a:t>Whom will this scheme benefit? Cond….</a:t>
            </a:r>
            <a:endParaRPr lang="en-US" sz="3200" u="sng">
              <a:solidFill>
                <a:srgbClr val="00B0F0"/>
              </a:solidFill>
              <a:latin typeface="Calibri" pitchFamily="34" charset="0"/>
            </a:endParaRPr>
          </a:p>
          <a:p>
            <a:r>
              <a:rPr lang="en-US" sz="3200">
                <a:latin typeface="Calibri" pitchFamily="34" charset="0"/>
              </a:rPr>
              <a:t>This will help such owners to sell the property with ease, as the defect of </a:t>
            </a:r>
            <a:r>
              <a:rPr lang="en-US" sz="3200">
                <a:solidFill>
                  <a:srgbClr val="FF0000"/>
                </a:solidFill>
                <a:latin typeface="Calibri" pitchFamily="34" charset="0"/>
              </a:rPr>
              <a:t>inadequate stamp duty gets cured</a:t>
            </a:r>
            <a:r>
              <a:rPr lang="en-US" sz="3200">
                <a:latin typeface="Calibri" pitchFamily="34" charset="0"/>
              </a:rPr>
              <a:t>. It will also </a:t>
            </a:r>
            <a:r>
              <a:rPr lang="en-US" sz="3200">
                <a:solidFill>
                  <a:srgbClr val="FF0000"/>
                </a:solidFill>
                <a:latin typeface="Calibri" pitchFamily="34" charset="0"/>
              </a:rPr>
              <a:t>help many housing societies, where the conveyance is not yet done and wish to avail of the facility under deemed conveyance, </a:t>
            </a:r>
            <a:r>
              <a:rPr lang="en-US" sz="3200">
                <a:latin typeface="Calibri" pitchFamily="34" charset="0"/>
              </a:rPr>
              <a:t>for the land on which the building of the society is constructed.</a:t>
            </a:r>
          </a:p>
          <a:p>
            <a:endParaRPr lang="en-US" sz="3200">
              <a:latin typeface="Calibri" pitchFamily="34" charset="0"/>
            </a:endParaRPr>
          </a:p>
          <a:p>
            <a:r>
              <a:rPr lang="en-US" sz="3200">
                <a:latin typeface="Calibri" pitchFamily="34" charset="0"/>
              </a:rPr>
              <a:t> This will </a:t>
            </a:r>
            <a:r>
              <a:rPr lang="en-US" sz="3200">
                <a:solidFill>
                  <a:srgbClr val="FF0000"/>
                </a:solidFill>
                <a:latin typeface="Calibri" pitchFamily="34" charset="0"/>
              </a:rPr>
              <a:t>also help the residents </a:t>
            </a:r>
            <a:r>
              <a:rPr lang="en-US" sz="3200">
                <a:latin typeface="Calibri" pitchFamily="34" charset="0"/>
              </a:rPr>
              <a:t>of old housing societies who wish </a:t>
            </a:r>
            <a:r>
              <a:rPr lang="en-US" sz="3200">
                <a:solidFill>
                  <a:srgbClr val="FF0000"/>
                </a:solidFill>
                <a:latin typeface="Calibri" pitchFamily="34" charset="0"/>
              </a:rPr>
              <a:t>to opt for redevelopment</a:t>
            </a:r>
            <a:r>
              <a:rPr lang="en-US" sz="3200">
                <a:latin typeface="Calibri" pitchFamily="34" charset="0"/>
              </a:rPr>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667000"/>
            <a:ext cx="8229600" cy="1143000"/>
          </a:xfrm>
        </p:spPr>
        <p:txBody>
          <a:bodyPr rtlCol="0">
            <a:noAutofit/>
          </a:bodyPr>
          <a:lstStyle/>
          <a:p>
            <a:pPr eaLnBrk="1" fontAlgn="auto" hangingPunct="1">
              <a:spcAft>
                <a:spcPts val="0"/>
              </a:spcAft>
              <a:defRPr/>
            </a:pPr>
            <a:r>
              <a:rPr lang="en-US" sz="8000" dirty="0" smtClean="0">
                <a:solidFill>
                  <a:srgbClr val="FF0000"/>
                </a:solidFill>
                <a:latin typeface="+mn-lt"/>
              </a:rPr>
              <a:t>Thank You</a:t>
            </a:r>
            <a:endParaRPr lang="en-US" sz="8000" dirty="0">
              <a:solidFill>
                <a:srgbClr val="FF0000"/>
              </a:solidFill>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solidFill>
                  <a:srgbClr val="FF0000"/>
                </a:solidFill>
              </a:rPr>
              <a:t>What is a Document?</a:t>
            </a:r>
            <a:br>
              <a:rPr lang="en-US" dirty="0" smtClean="0">
                <a:solidFill>
                  <a:srgbClr val="FF0000"/>
                </a:solidFill>
              </a:rPr>
            </a:br>
            <a:endParaRPr lang="en-US" dirty="0" smtClean="0">
              <a:solidFill>
                <a:srgbClr val="FF0000"/>
              </a:solidFill>
            </a:endParaRPr>
          </a:p>
        </p:txBody>
      </p:sp>
      <p:sp>
        <p:nvSpPr>
          <p:cNvPr id="4099" name="Rectangle 2"/>
          <p:cNvSpPr>
            <a:spLocks noChangeArrowheads="1"/>
          </p:cNvSpPr>
          <p:nvPr/>
        </p:nvSpPr>
        <p:spPr bwMode="auto">
          <a:xfrm>
            <a:off x="1219200" y="1371600"/>
            <a:ext cx="7086600" cy="4524375"/>
          </a:xfrm>
          <a:prstGeom prst="rect">
            <a:avLst/>
          </a:prstGeom>
          <a:noFill/>
          <a:ln w="9525">
            <a:noFill/>
            <a:miter lim="800000"/>
            <a:headEnd/>
            <a:tailEnd/>
          </a:ln>
        </p:spPr>
        <p:txBody>
          <a:bodyPr>
            <a:spAutoFit/>
          </a:bodyPr>
          <a:lstStyle/>
          <a:p>
            <a:r>
              <a:rPr lang="en-US" sz="3600">
                <a:latin typeface="Calibri" pitchFamily="34" charset="0"/>
              </a:rPr>
              <a:t>As defined in Evidence Act, a document means only matter expressed or described upon substance by means of letters, figures or marks or by more</a:t>
            </a:r>
          </a:p>
          <a:p>
            <a:r>
              <a:rPr lang="en-US" sz="3600">
                <a:latin typeface="Calibri" pitchFamily="34" charset="0"/>
              </a:rPr>
              <a:t>than any of those means intended to be used or which may be used for the purpose of recording that matter.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153400" cy="1249362"/>
          </a:xfrm>
        </p:spPr>
        <p:txBody>
          <a:bodyPr rtlCol="0">
            <a:normAutofit fontScale="90000"/>
          </a:bodyPr>
          <a:lstStyle/>
          <a:p>
            <a:pPr eaLnBrk="1" fontAlgn="auto" hangingPunct="1">
              <a:spcAft>
                <a:spcPts val="0"/>
              </a:spcAft>
              <a:defRPr/>
            </a:pPr>
            <a:r>
              <a:rPr lang="en-US" dirty="0" smtClean="0">
                <a:solidFill>
                  <a:srgbClr val="FF0000"/>
                </a:solidFill>
              </a:rPr>
              <a:t>What is meant by execution of instruments?</a:t>
            </a:r>
            <a:r>
              <a:rPr lang="en-US" dirty="0" smtClean="0"/>
              <a:t/>
            </a:r>
            <a:br>
              <a:rPr lang="en-US" dirty="0" smtClean="0"/>
            </a:br>
            <a:endParaRPr lang="en-US" dirty="0" smtClean="0"/>
          </a:p>
        </p:txBody>
      </p:sp>
      <p:sp>
        <p:nvSpPr>
          <p:cNvPr id="5123" name="Rectangle 2"/>
          <p:cNvSpPr>
            <a:spLocks noChangeArrowheads="1"/>
          </p:cNvSpPr>
          <p:nvPr/>
        </p:nvSpPr>
        <p:spPr bwMode="auto">
          <a:xfrm>
            <a:off x="990600" y="1371600"/>
            <a:ext cx="7696200" cy="4524375"/>
          </a:xfrm>
          <a:prstGeom prst="rect">
            <a:avLst/>
          </a:prstGeom>
          <a:noFill/>
          <a:ln w="9525">
            <a:noFill/>
            <a:miter lim="800000"/>
            <a:headEnd/>
            <a:tailEnd/>
          </a:ln>
        </p:spPr>
        <p:txBody>
          <a:bodyPr>
            <a:spAutoFit/>
          </a:bodyPr>
          <a:lstStyle/>
          <a:p>
            <a:r>
              <a:rPr lang="en-US" sz="3600">
                <a:latin typeface="Calibri" pitchFamily="34" charset="0"/>
              </a:rPr>
              <a:t>Execution of instruments </a:t>
            </a:r>
            <a:r>
              <a:rPr lang="en-US" sz="3600">
                <a:solidFill>
                  <a:srgbClr val="FF0000"/>
                </a:solidFill>
                <a:latin typeface="Calibri" pitchFamily="34" charset="0"/>
              </a:rPr>
              <a:t>means putting signatures on the instruments</a:t>
            </a:r>
            <a:r>
              <a:rPr lang="en-US" sz="3600">
                <a:latin typeface="Calibri" pitchFamily="34" charset="0"/>
              </a:rPr>
              <a:t> by the</a:t>
            </a:r>
          </a:p>
          <a:p>
            <a:r>
              <a:rPr lang="en-US" sz="3600">
                <a:latin typeface="Calibri" pitchFamily="34" charset="0"/>
              </a:rPr>
              <a:t>person or persons who are the parties to the transaction which is being</a:t>
            </a:r>
          </a:p>
          <a:p>
            <a:r>
              <a:rPr lang="en-US" sz="3600">
                <a:latin typeface="Calibri" pitchFamily="34" charset="0"/>
              </a:rPr>
              <a:t>performed through such instruments. Thus, when the respective parties signs</a:t>
            </a:r>
          </a:p>
          <a:p>
            <a:r>
              <a:rPr lang="en-US" sz="3600">
                <a:latin typeface="Calibri" pitchFamily="34" charset="0"/>
              </a:rPr>
              <a:t>the instrument the instrument is said to have been executed.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066800"/>
          </a:xfrm>
        </p:spPr>
        <p:txBody>
          <a:bodyPr rtlCol="0">
            <a:normAutofit fontScale="90000"/>
          </a:bodyPr>
          <a:lstStyle/>
          <a:p>
            <a:pPr eaLnBrk="1" fontAlgn="auto" hangingPunct="1">
              <a:spcAft>
                <a:spcPts val="0"/>
              </a:spcAft>
              <a:defRPr/>
            </a:pPr>
            <a:r>
              <a:rPr lang="en-US" sz="4000" dirty="0" smtClean="0">
                <a:solidFill>
                  <a:srgbClr val="FF0000"/>
                </a:solidFill>
              </a:rPr>
              <a:t>Why is it important to pay stamp duty on instruments/ documents?</a:t>
            </a:r>
            <a:r>
              <a:rPr lang="en-US" dirty="0" smtClean="0"/>
              <a:t/>
            </a:r>
            <a:br>
              <a:rPr lang="en-US" dirty="0" smtClean="0"/>
            </a:br>
            <a:endParaRPr lang="en-US" b="1" dirty="0" smtClean="0"/>
          </a:p>
        </p:txBody>
      </p:sp>
      <p:sp>
        <p:nvSpPr>
          <p:cNvPr id="6147" name="Rectangle 2"/>
          <p:cNvSpPr>
            <a:spLocks noChangeArrowheads="1"/>
          </p:cNvSpPr>
          <p:nvPr/>
        </p:nvSpPr>
        <p:spPr bwMode="auto">
          <a:xfrm>
            <a:off x="1219200" y="1295400"/>
            <a:ext cx="7239000" cy="5078413"/>
          </a:xfrm>
          <a:prstGeom prst="rect">
            <a:avLst/>
          </a:prstGeom>
          <a:noFill/>
          <a:ln w="9525">
            <a:noFill/>
            <a:miter lim="800000"/>
            <a:headEnd/>
            <a:tailEnd/>
          </a:ln>
        </p:spPr>
        <p:txBody>
          <a:bodyPr>
            <a:spAutoFit/>
          </a:bodyPr>
          <a:lstStyle/>
          <a:p>
            <a:r>
              <a:rPr lang="en-US" sz="3600">
                <a:latin typeface="Calibri" pitchFamily="34" charset="0"/>
              </a:rPr>
              <a:t>The payment of proper Stamp duty on instruments </a:t>
            </a:r>
            <a:r>
              <a:rPr lang="en-US" sz="3600">
                <a:solidFill>
                  <a:srgbClr val="FF0000"/>
                </a:solidFill>
                <a:latin typeface="Calibri" pitchFamily="34" charset="0"/>
              </a:rPr>
              <a:t>bestows legality on them;</a:t>
            </a:r>
          </a:p>
          <a:p>
            <a:r>
              <a:rPr lang="en-US" sz="3600">
                <a:latin typeface="Calibri" pitchFamily="34" charset="0"/>
              </a:rPr>
              <a:t>such </a:t>
            </a:r>
            <a:r>
              <a:rPr lang="en-US" sz="3600">
                <a:solidFill>
                  <a:srgbClr val="FF0000"/>
                </a:solidFill>
                <a:latin typeface="Calibri" pitchFamily="34" charset="0"/>
              </a:rPr>
              <a:t>instruments get evidentiary </a:t>
            </a:r>
            <a:r>
              <a:rPr lang="en-US" sz="3600">
                <a:latin typeface="Calibri" pitchFamily="34" charset="0"/>
              </a:rPr>
              <a:t>and are </a:t>
            </a:r>
            <a:r>
              <a:rPr lang="en-US" sz="3600">
                <a:solidFill>
                  <a:srgbClr val="FF0000"/>
                </a:solidFill>
                <a:latin typeface="Calibri" pitchFamily="34" charset="0"/>
              </a:rPr>
              <a:t>admitted as evidence in court of law.</a:t>
            </a:r>
          </a:p>
          <a:p>
            <a:r>
              <a:rPr lang="en-US" sz="3600">
                <a:latin typeface="Calibri" pitchFamily="34" charset="0"/>
              </a:rPr>
              <a:t>The instruments which are not properly stamped are not admitted in evidence by the court.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20763"/>
          </a:xfrm>
        </p:spPr>
        <p:txBody>
          <a:bodyPr rtlCol="0">
            <a:normAutofit fontScale="90000"/>
          </a:bodyPr>
          <a:lstStyle/>
          <a:p>
            <a:pPr eaLnBrk="1" fontAlgn="auto" hangingPunct="1">
              <a:spcAft>
                <a:spcPts val="0"/>
              </a:spcAft>
              <a:defRPr/>
            </a:pPr>
            <a:r>
              <a:rPr lang="en-US" sz="3100" dirty="0" smtClean="0">
                <a:solidFill>
                  <a:srgbClr val="FF0000"/>
                </a:solidFill>
              </a:rPr>
              <a:t>Which are the instruments that attract stamp duty under the Bombay</a:t>
            </a:r>
            <a:br>
              <a:rPr lang="en-US" sz="3100" dirty="0" smtClean="0">
                <a:solidFill>
                  <a:srgbClr val="FF0000"/>
                </a:solidFill>
              </a:rPr>
            </a:br>
            <a:r>
              <a:rPr lang="en-US" sz="3100" dirty="0" smtClean="0">
                <a:solidFill>
                  <a:srgbClr val="FF0000"/>
                </a:solidFill>
              </a:rPr>
              <a:t>Stamp Act?</a:t>
            </a:r>
            <a:r>
              <a:rPr lang="en-US" dirty="0" smtClean="0"/>
              <a:t/>
            </a:r>
            <a:br>
              <a:rPr lang="en-US" dirty="0" smtClean="0"/>
            </a:br>
            <a:endParaRPr lang="en-US" dirty="0" smtClean="0"/>
          </a:p>
        </p:txBody>
      </p:sp>
      <p:sp>
        <p:nvSpPr>
          <p:cNvPr id="7171" name="Rectangle 2"/>
          <p:cNvSpPr>
            <a:spLocks noChangeArrowheads="1"/>
          </p:cNvSpPr>
          <p:nvPr/>
        </p:nvSpPr>
        <p:spPr bwMode="auto">
          <a:xfrm>
            <a:off x="762000" y="1295400"/>
            <a:ext cx="7848600" cy="5262563"/>
          </a:xfrm>
          <a:prstGeom prst="rect">
            <a:avLst/>
          </a:prstGeom>
          <a:noFill/>
          <a:ln w="9525">
            <a:noFill/>
            <a:miter lim="800000"/>
            <a:headEnd/>
            <a:tailEnd/>
          </a:ln>
        </p:spPr>
        <p:txBody>
          <a:bodyPr>
            <a:spAutoFit/>
          </a:bodyPr>
          <a:lstStyle/>
          <a:p>
            <a:r>
              <a:rPr lang="en-US" sz="2400">
                <a:latin typeface="Calibri" pitchFamily="34" charset="0"/>
              </a:rPr>
              <a:t>There are 63 types of instruments which attract Stamp duty under Bombay Stamp Act, 1958. Some of the important and foremost instruments under the Bombay Stamp Act, 1958 are :-</a:t>
            </a:r>
          </a:p>
          <a:p>
            <a:r>
              <a:rPr lang="en-US" sz="2400">
                <a:latin typeface="Calibri" pitchFamily="34" charset="0"/>
              </a:rPr>
              <a:t>a) Agreements;</a:t>
            </a:r>
          </a:p>
          <a:p>
            <a:r>
              <a:rPr lang="en-US" sz="2400">
                <a:latin typeface="Calibri" pitchFamily="34" charset="0"/>
              </a:rPr>
              <a:t>b) Conveyances;</a:t>
            </a:r>
          </a:p>
          <a:p>
            <a:r>
              <a:rPr lang="en-US" sz="2400">
                <a:latin typeface="Calibri" pitchFamily="34" charset="0"/>
              </a:rPr>
              <a:t>c) Exchange;</a:t>
            </a:r>
          </a:p>
          <a:p>
            <a:r>
              <a:rPr lang="en-US" sz="2400">
                <a:latin typeface="Calibri" pitchFamily="34" charset="0"/>
              </a:rPr>
              <a:t>d) Gifts;</a:t>
            </a:r>
          </a:p>
          <a:p>
            <a:r>
              <a:rPr lang="en-US" sz="2400">
                <a:latin typeface="Calibri" pitchFamily="34" charset="0"/>
              </a:rPr>
              <a:t>e) Certificate of Sale;</a:t>
            </a:r>
          </a:p>
          <a:p>
            <a:r>
              <a:rPr lang="en-US" sz="2400">
                <a:latin typeface="Calibri" pitchFamily="34" charset="0"/>
              </a:rPr>
              <a:t>f) Deed of Partition ;</a:t>
            </a:r>
          </a:p>
          <a:p>
            <a:r>
              <a:rPr lang="en-US" sz="2400">
                <a:latin typeface="Calibri" pitchFamily="34" charset="0"/>
              </a:rPr>
              <a:t>g) Power of Attorney to sell immovable property when given for consideration ;</a:t>
            </a:r>
          </a:p>
          <a:p>
            <a:r>
              <a:rPr lang="en-US" sz="2400">
                <a:latin typeface="Calibri" pitchFamily="34" charset="0"/>
              </a:rPr>
              <a:t>h) Deed of settlement ;</a:t>
            </a:r>
          </a:p>
          <a:p>
            <a:r>
              <a:rPr lang="en-US" sz="2400">
                <a:latin typeface="Calibri" pitchFamily="34" charset="0"/>
              </a:rPr>
              <a:t>i) Lease by way of Assignment.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mtClean="0">
                <a:solidFill>
                  <a:srgbClr val="00B0F0"/>
                </a:solidFill>
              </a:rPr>
              <a:t>PENALTIES LEVIABLE</a:t>
            </a:r>
          </a:p>
        </p:txBody>
      </p:sp>
      <p:sp>
        <p:nvSpPr>
          <p:cNvPr id="8195" name="Rectangle 2"/>
          <p:cNvSpPr>
            <a:spLocks noChangeArrowheads="1"/>
          </p:cNvSpPr>
          <p:nvPr/>
        </p:nvSpPr>
        <p:spPr bwMode="auto">
          <a:xfrm>
            <a:off x="762000" y="1295400"/>
            <a:ext cx="7696200" cy="5078413"/>
          </a:xfrm>
          <a:prstGeom prst="rect">
            <a:avLst/>
          </a:prstGeom>
          <a:noFill/>
          <a:ln w="9525">
            <a:noFill/>
            <a:miter lim="800000"/>
            <a:headEnd/>
            <a:tailEnd/>
          </a:ln>
        </p:spPr>
        <p:txBody>
          <a:bodyPr>
            <a:spAutoFit/>
          </a:bodyPr>
          <a:lstStyle/>
          <a:p>
            <a:r>
              <a:rPr lang="en-US" sz="3600">
                <a:solidFill>
                  <a:srgbClr val="00B0F0"/>
                </a:solidFill>
                <a:latin typeface="Calibri" pitchFamily="34" charset="0"/>
              </a:rPr>
              <a:t>*	SECTION 31(4)</a:t>
            </a:r>
          </a:p>
          <a:p>
            <a:r>
              <a:rPr lang="en-US" sz="3600">
                <a:latin typeface="Calibri" pitchFamily="34" charset="0"/>
              </a:rPr>
              <a:t>ADJUDICATION  OF DUTY PAYABLE ON DOCUMENTS</a:t>
            </a:r>
          </a:p>
          <a:p>
            <a:r>
              <a:rPr lang="en-US" sz="3600">
                <a:solidFill>
                  <a:srgbClr val="00B0F0"/>
                </a:solidFill>
                <a:latin typeface="Calibri" pitchFamily="34" charset="0"/>
              </a:rPr>
              <a:t>*	SECTION 32A </a:t>
            </a:r>
          </a:p>
          <a:p>
            <a:r>
              <a:rPr lang="en-US" sz="3600">
                <a:latin typeface="Calibri" pitchFamily="34" charset="0"/>
              </a:rPr>
              <a:t>UNDER VALUED DOCUMENTS</a:t>
            </a:r>
          </a:p>
          <a:p>
            <a:r>
              <a:rPr lang="en-US" sz="3600">
                <a:solidFill>
                  <a:srgbClr val="00B0F0"/>
                </a:solidFill>
                <a:latin typeface="Calibri" pitchFamily="34" charset="0"/>
              </a:rPr>
              <a:t>* 	SECTION 39(1</a:t>
            </a:r>
            <a:r>
              <a:rPr lang="en-US" sz="3600">
                <a:latin typeface="Calibri" pitchFamily="34" charset="0"/>
              </a:rPr>
              <a:t>)</a:t>
            </a:r>
          </a:p>
          <a:p>
            <a:r>
              <a:rPr lang="en-US" sz="3600">
                <a:latin typeface="Calibri" pitchFamily="34" charset="0"/>
              </a:rPr>
              <a:t>IMPOUNDING OF DOCUMENTS BY COLLECTOR</a:t>
            </a:r>
          </a:p>
          <a:p>
            <a:endParaRPr lang="en-US" sz="3600">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685800" y="15240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9219" name="TextBox 4"/>
          <p:cNvSpPr txBox="1">
            <a:spLocks noChangeArrowheads="1"/>
          </p:cNvSpPr>
          <p:nvPr/>
        </p:nvSpPr>
        <p:spPr bwMode="auto">
          <a:xfrm>
            <a:off x="228600" y="1295400"/>
            <a:ext cx="8458200" cy="6124575"/>
          </a:xfrm>
          <a:prstGeom prst="rect">
            <a:avLst/>
          </a:prstGeom>
          <a:noFill/>
          <a:ln w="9525">
            <a:noFill/>
            <a:miter lim="800000"/>
            <a:headEnd/>
            <a:tailEnd/>
          </a:ln>
        </p:spPr>
        <p:txBody>
          <a:bodyPr>
            <a:spAutoFit/>
          </a:bodyPr>
          <a:lstStyle/>
          <a:p>
            <a:r>
              <a:rPr lang="en-US" sz="2800" b="1">
                <a:latin typeface="Calibri" pitchFamily="34" charset="0"/>
              </a:rPr>
              <a:t>How does it work :-</a:t>
            </a:r>
          </a:p>
          <a:p>
            <a:endParaRPr lang="en-US" sz="2800" b="1">
              <a:latin typeface="Calibri" pitchFamily="34" charset="0"/>
            </a:endParaRPr>
          </a:p>
          <a:p>
            <a:r>
              <a:rPr lang="en-US" sz="2800" i="1">
                <a:latin typeface="Calibri" pitchFamily="34" charset="0"/>
              </a:rPr>
              <a:t>Maharashtra has announced an amnesty scheme on the penalty that is levied for insufficient payment of stamp duty. We examine the provisions of the scheme and how to avail of the same.</a:t>
            </a:r>
          </a:p>
          <a:p>
            <a:endParaRPr lang="en-US" sz="2800" b="1" i="1">
              <a:latin typeface="Calibri" pitchFamily="34" charset="0"/>
            </a:endParaRPr>
          </a:p>
          <a:p>
            <a:r>
              <a:rPr lang="en-US" sz="2800">
                <a:latin typeface="Calibri" pitchFamily="34" charset="0"/>
              </a:rPr>
              <a:t>Stamp duty is a state subject and is administered by the respective states. The government of Maharashtra, on </a:t>
            </a:r>
            <a:r>
              <a:rPr lang="en-US" sz="2800">
                <a:solidFill>
                  <a:srgbClr val="FF0000"/>
                </a:solidFill>
                <a:latin typeface="Calibri" pitchFamily="34" charset="0"/>
              </a:rPr>
              <a:t>March 1, 2019</a:t>
            </a:r>
            <a:r>
              <a:rPr lang="en-US" sz="2800">
                <a:latin typeface="Calibri" pitchFamily="34" charset="0"/>
              </a:rPr>
              <a:t>, announced </a:t>
            </a:r>
            <a:r>
              <a:rPr lang="en-US" sz="2800">
                <a:solidFill>
                  <a:srgbClr val="FF0000"/>
                </a:solidFill>
                <a:latin typeface="Calibri" pitchFamily="34" charset="0"/>
              </a:rPr>
              <a:t>an amnesty scheme </a:t>
            </a:r>
            <a:r>
              <a:rPr lang="en-US" sz="2800">
                <a:latin typeface="Calibri" pitchFamily="34" charset="0"/>
              </a:rPr>
              <a:t>with respect to the penalty that can be levied </a:t>
            </a:r>
            <a:r>
              <a:rPr lang="en-US" sz="2800">
                <a:solidFill>
                  <a:srgbClr val="FF0000"/>
                </a:solidFill>
                <a:latin typeface="Calibri" pitchFamily="34" charset="0"/>
              </a:rPr>
              <a:t>for insufficient payment of stamp duty made in the past</a:t>
            </a:r>
            <a:r>
              <a:rPr lang="en-US" sz="2800">
                <a:latin typeface="Calibri" pitchFamily="34" charset="0"/>
              </a:rPr>
              <a:t>. The scheme is available only for certain real estate transactions.</a:t>
            </a:r>
            <a:endParaRPr lang="en-US" sz="2800" b="1">
              <a:latin typeface="Calibri" pitchFamily="34" charset="0"/>
            </a:endParaRPr>
          </a:p>
          <a:p>
            <a:endParaRPr lang="en-US" sz="2800">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ctrTitle"/>
          </p:nvPr>
        </p:nvSpPr>
        <p:spPr>
          <a:xfrm>
            <a:off x="762000" y="152400"/>
            <a:ext cx="7772400" cy="609600"/>
          </a:xfrm>
        </p:spPr>
        <p:txBody>
          <a:bodyPr/>
          <a:lstStyle/>
          <a:p>
            <a:pPr eaLnBrk="1" hangingPunct="1"/>
            <a:r>
              <a:rPr lang="en-US" sz="2800" b="1" u="sng" smtClean="0">
                <a:solidFill>
                  <a:srgbClr val="00B050"/>
                </a:solidFill>
              </a:rPr>
              <a:t>Maharashtra stamp duty amnesty scheme </a:t>
            </a:r>
            <a:r>
              <a:rPr lang="en-US" sz="2800" b="1" smtClean="0">
                <a:solidFill>
                  <a:srgbClr val="00B050"/>
                </a:solidFill>
              </a:rPr>
              <a:t>: 2019</a:t>
            </a:r>
          </a:p>
        </p:txBody>
      </p:sp>
      <p:sp>
        <p:nvSpPr>
          <p:cNvPr id="10243" name="TextBox 4"/>
          <p:cNvSpPr txBox="1">
            <a:spLocks noChangeArrowheads="1"/>
          </p:cNvSpPr>
          <p:nvPr/>
        </p:nvSpPr>
        <p:spPr bwMode="auto">
          <a:xfrm>
            <a:off x="228600" y="990600"/>
            <a:ext cx="8382000" cy="5508625"/>
          </a:xfrm>
          <a:prstGeom prst="rect">
            <a:avLst/>
          </a:prstGeom>
          <a:noFill/>
          <a:ln w="9525">
            <a:noFill/>
            <a:miter lim="800000"/>
            <a:headEnd/>
            <a:tailEnd/>
          </a:ln>
        </p:spPr>
        <p:txBody>
          <a:bodyPr>
            <a:spAutoFit/>
          </a:bodyPr>
          <a:lstStyle/>
          <a:p>
            <a:r>
              <a:rPr lang="en-US" sz="3200" b="1" u="sng">
                <a:solidFill>
                  <a:srgbClr val="00B0F0"/>
                </a:solidFill>
                <a:latin typeface="Calibri" pitchFamily="34" charset="0"/>
              </a:rPr>
              <a:t>Stamp duty in Maharashtra and existing penalty provisions : </a:t>
            </a:r>
            <a:endParaRPr lang="en-US" sz="3200" u="sng">
              <a:solidFill>
                <a:srgbClr val="00B0F0"/>
              </a:solidFill>
              <a:latin typeface="Calibri" pitchFamily="34" charset="0"/>
            </a:endParaRPr>
          </a:p>
          <a:p>
            <a:endParaRPr lang="en-US" sz="3200" b="1">
              <a:latin typeface="Calibri" pitchFamily="34" charset="0"/>
            </a:endParaRPr>
          </a:p>
          <a:p>
            <a:r>
              <a:rPr lang="en-US" sz="3200">
                <a:latin typeface="Calibri" pitchFamily="34" charset="0"/>
              </a:rPr>
              <a:t>When you enter into any transaction of immovable property, whether it is a lease or sale or mortgage of the property, you are required to pay appropriate stamp duty on the agreement under which such transaction is being done. You are also required to register the document with the office of the registrar.</a:t>
            </a:r>
          </a:p>
          <a:p>
            <a:endParaRPr lang="en-US" sz="3200">
              <a:latin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1616</Words>
  <Application>Microsoft Office PowerPoint</Application>
  <PresentationFormat>On-screen Show (4:3)</PresentationFormat>
  <Paragraphs>92</Paragraphs>
  <Slides>23</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Office Theme</vt:lpstr>
      <vt:lpstr>MAHARASHTRA STAMP DUTY AMNESTY SCHEME 2019</vt:lpstr>
      <vt:lpstr>What is an Instrument?</vt:lpstr>
      <vt:lpstr>What is a Document? </vt:lpstr>
      <vt:lpstr>What is meant by execution of instruments? </vt:lpstr>
      <vt:lpstr>Why is it important to pay stamp duty on instruments/ documents? </vt:lpstr>
      <vt:lpstr>Which are the instruments that attract stamp duty under the Bombay Stamp Act? </vt:lpstr>
      <vt:lpstr>PENALTIES LEVIABLE</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Maharashtra stamp duty amnesty scheme : 2019</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an Instrument?</dc:title>
  <dc:creator>Windows User</dc:creator>
  <cp:lastModifiedBy>COM-4</cp:lastModifiedBy>
  <cp:revision>28</cp:revision>
  <dcterms:created xsi:type="dcterms:W3CDTF">2019-05-11T10:35:12Z</dcterms:created>
  <dcterms:modified xsi:type="dcterms:W3CDTF">2019-05-13T11:00:18Z</dcterms:modified>
</cp:coreProperties>
</file>